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468" r:id="rId2"/>
    <p:sldId id="507" r:id="rId3"/>
    <p:sldId id="508" r:id="rId4"/>
    <p:sldId id="498" r:id="rId5"/>
    <p:sldId id="499" r:id="rId6"/>
    <p:sldId id="501" r:id="rId7"/>
    <p:sldId id="506" r:id="rId8"/>
    <p:sldId id="503" r:id="rId9"/>
    <p:sldId id="504" r:id="rId10"/>
    <p:sldId id="505" r:id="rId11"/>
    <p:sldId id="509" r:id="rId12"/>
    <p:sldId id="500" r:id="rId13"/>
    <p:sldId id="517" r:id="rId14"/>
    <p:sldId id="510" r:id="rId15"/>
    <p:sldId id="511" r:id="rId16"/>
    <p:sldId id="513" r:id="rId17"/>
    <p:sldId id="514" r:id="rId18"/>
    <p:sldId id="516" r:id="rId19"/>
    <p:sldId id="515" r:id="rId20"/>
    <p:sldId id="264" r:id="rId21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8AA00"/>
    <a:srgbClr val="766363"/>
    <a:srgbClr val="FFF5EA"/>
    <a:srgbClr val="00324D"/>
    <a:srgbClr val="FF6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204" autoAdjust="0"/>
    <p:restoredTop sz="86369"/>
  </p:normalViewPr>
  <p:slideViewPr>
    <p:cSldViewPr snapToGrid="0">
      <p:cViewPr varScale="1">
        <p:scale>
          <a:sx n="45" d="100"/>
          <a:sy n="45" d="100"/>
        </p:scale>
        <p:origin x="816" y="4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97" d="100"/>
          <a:sy n="97" d="100"/>
        </p:scale>
        <p:origin x="5336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9999AFE6-721E-1D92-FFC0-72E02DBB97B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BA598C0A-ECF9-B897-80D5-1AE7ABA3058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369B9F-131C-2846-AB8F-CEE154B4CAEB}" type="datetimeFigureOut">
              <a:rPr lang="es-CO" smtClean="0"/>
              <a:t>26/06/2024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88F308B-0102-A0B4-9A23-E807C735E85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E7CACDD-5D14-572A-2591-609B03F1682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93070F-3F68-E043-9CC3-B53B4F22454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7004591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60CB96-A603-FF42-AE46-F5F75F80A67B}" type="datetimeFigureOut">
              <a:rPr lang="es-CO" smtClean="0"/>
              <a:t>26/06/2024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06C58E-460D-4A4B-B0C2-1191B9D14FC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213026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1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789272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4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085203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5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3463677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6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961120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8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0982685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9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0128696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10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5087701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19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7328558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95260C-E8AD-B240-9481-5B2FE14A60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8F4960B-AC04-294C-9B8A-B10830EF5F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9F720DD-BA8F-C443-A59E-F0EEAF843A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26/06/2024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9A1676A-B50F-4048-B9A0-67475225D0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0B408DD-191C-9940-B5DC-9B04378C8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794502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C07BF5-7EFA-9943-8CEE-7006AC893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EFF53FB-B16B-7444-99CF-B7533C11E2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C9133D3-834D-0942-99DE-29F15E8DC4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26/06/2024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A5A02E1-CB07-7943-ACA2-6FF8387D3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12BC7A9-2B5F-1841-91C8-9460E3E551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11478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7B25968F-984F-8BF4-4FF0-2432A9923EB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27833" y="317431"/>
            <a:ext cx="811391" cy="790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8285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5C11DF48-6A7C-3349-8650-2AA87E5D5E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95D61C96-3D9F-F745-A812-5EC81CEB48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3F61D3C-242D-F544-9883-3EEF515CE8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26/06/2024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CAB2518-6961-A143-A5EE-C5606EBA48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86FEAD3-1533-7A45-8011-C0C84A1DC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816216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Patrón de fondo&#10;&#10;Descripción generada automáticamente">
            <a:extLst>
              <a:ext uri="{FF2B5EF4-FFF2-40B4-BE49-F238E27FC236}">
                <a16:creationId xmlns:a16="http://schemas.microsoft.com/office/drawing/2014/main" id="{EDE1298D-A4F7-F1E4-F1B3-3D2F5117E04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69B39820-C822-5D71-439D-76D8E95C16E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4859" y="303050"/>
            <a:ext cx="855785" cy="833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3603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CE09D5-8681-04F4-0AD1-7206C3FF5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EB62C8D-42BE-8DF8-DDA7-6DDCB2389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26/06/2024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19F9D5C3-AD35-C818-D069-AB2D8EBBEE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E106A169-E84D-2DE1-E7CC-7058F9C00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456598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7DFF890D-F3AC-9928-32A3-F179DB21A0E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9469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817F6C-CDBB-234C-B00B-255C60E54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9743F10-0075-0F47-A0C2-0071CB2B38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AB4C6E2-1F45-C54F-A384-6BA60BB5E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26/06/2024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F44B0E8-9C87-6C41-96F5-6419B50005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DD08979-815A-D443-B424-FB031F975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6422036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4B3E04-413C-394A-94BD-6FD1D56E1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2E8DEAC-948A-0F4A-9098-1EA5A30BE3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F0E9B39-9659-7747-851C-17A0C73C8B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26/06/2024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990AE33-28EE-274E-8E15-02A1474831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EA1D99B-0619-1847-8509-03589920E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303769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0119BB-39AA-4B48-BB60-3EE344FF2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8E8365F-8201-9D4B-85A4-E53E8819A8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674364B-4945-0A4D-A279-35519E3F46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868BFB1-0C38-A141-AB7B-22CD10FF3F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26/06/2024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FF6516E-C104-3E4A-BC0F-DC137BD98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2C08597-16B2-3B42-B59A-8815DD747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425473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44272C-3F8B-AF4A-82BE-E5BE9107D7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4B8DA00-E62A-A54E-BC50-AEBAAF2516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36E9F7D8-1A62-544F-A4E2-23A591854B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21895FC1-5F27-B640-81B9-33366BECB5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400D0329-F1AE-FE44-A7B4-B16B429A0C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5A80CE19-B065-6E4F-A207-999BBF94CA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26/06/2024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299C46BF-4920-E443-B109-668969C5E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9C417FDA-D0D0-AD4C-9F49-6FFEC4BC6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69540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C92FB5-1F0C-DE4B-8A05-DE0792814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5AF7F14C-AA7D-3049-A400-4AC6EED537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26/06/2024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746EF7E-3912-BF43-BEB6-49819D4EEF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9BD767C9-209C-E54C-90E7-5176E4464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8228511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77E92712-14E7-954C-8C23-33CD3DBD71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26/06/2024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FD7BCE5F-F417-1247-9F26-F4B713468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0B4FC7D-A6BA-0840-87AD-C71B1896B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416207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F2BE35-F0B5-DA4A-BE9E-AACFF26FF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E62C38B-5384-914E-829A-352266F70B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79E434B-6E01-8148-AB00-051DDD4020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E3E8B8D-7A8A-794B-83A8-6920142BBB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26/06/2024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82F34C9-1A26-0B41-8AE3-21E599CC5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82100B2-B969-0340-BEE2-F5FE05353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97146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ADFDE3-8BDA-6F45-A442-3C2913AE52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C08B3433-597C-7E43-A088-A50E4434313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20DB791-C948-D149-A74A-0C0DFCA0B4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145138C-C370-6E42-902A-0DD2F4F614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26/06/2024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A61561C-CA9F-0943-8A3E-60233368C6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7B72CA4-FB9F-FB4B-8159-119C3846C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695029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C6EFFBE1-33C9-1D48-A916-7535B68EC6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778E02A-26CF-6C46-A280-67C4AA0551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CE7CDF9-2DDE-C04D-A9B9-78F138A1C3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986248-06F7-A441-A47A-264EBD310E11}" type="datetimeFigureOut">
              <a:rPr lang="es-CO" smtClean="0"/>
              <a:t>26/06/2024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67570B4-267C-034E-B58B-04C03C9E55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041693D-7DB1-1144-97E3-85753EC9A0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0626094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62" r:id="rId11"/>
    <p:sldLayoutId id="2147483659" r:id="rId12"/>
    <p:sldLayoutId id="2147483663" r:id="rId13"/>
    <p:sldLayoutId id="2147483675" r:id="rId14"/>
    <p:sldLayoutId id="2147483673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ataliaR6/Items-segundo-trimestre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/>
          <p:cNvSpPr txBox="1"/>
          <p:nvPr/>
        </p:nvSpPr>
        <p:spPr>
          <a:xfrm>
            <a:off x="1522546" y="2136338"/>
            <a:ext cx="645367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b="1">
                <a:solidFill>
                  <a:schemeClr val="tx1">
                    <a:lumMod val="75000"/>
                    <a:lumOff val="25000"/>
                  </a:schemeClr>
                </a:solidFill>
                <a:latin typeface="Work Sans" pitchFamily="2" charset="77"/>
              </a:rPr>
              <a:t>Droguería</a:t>
            </a:r>
            <a:endParaRPr lang="es-ES" sz="5400" b="1" dirty="0">
              <a:solidFill>
                <a:schemeClr val="tx1">
                  <a:lumMod val="75000"/>
                  <a:lumOff val="25000"/>
                </a:schemeClr>
              </a:solidFill>
              <a:latin typeface="Work Sans" pitchFamily="2" charset="77"/>
            </a:endParaRPr>
          </a:p>
          <a:p>
            <a:r>
              <a:rPr lang="es-ES" sz="5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Work Sans" pitchFamily="2" charset="77"/>
              </a:rPr>
              <a:t>Promedic </a:t>
            </a:r>
          </a:p>
          <a:p>
            <a:r>
              <a:rPr lang="es-ES" sz="5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Work Sans" pitchFamily="2" charset="77"/>
              </a:rPr>
              <a:t>El Gran C.H</a:t>
            </a:r>
          </a:p>
        </p:txBody>
      </p:sp>
    </p:spTree>
    <p:extLst>
      <p:ext uri="{BB962C8B-B14F-4D97-AF65-F5344CB8AC3E}">
        <p14:creationId xmlns:p14="http://schemas.microsoft.com/office/powerpoint/2010/main" val="30796166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9DC734-1BA0-EA44-E08D-A333B6FD5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>
                <a:solidFill>
                  <a:srgbClr val="38AA00"/>
                </a:solidFill>
                <a:latin typeface="Work Sans Light" pitchFamily="2" charset="0"/>
              </a:rPr>
              <a:t>Justificación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3DA19AA-961A-A5D1-B781-121ED9C1F9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es-MX" sz="2000" dirty="0">
                <a:latin typeface="Arial" panose="020B0604020202020204" pitchFamily="34" charset="0"/>
                <a:cs typeface="Arial" panose="020B0604020202020204" pitchFamily="34" charset="0"/>
              </a:rPr>
              <a:t>La iniciativa de implementar un sistema de información en </a:t>
            </a:r>
            <a:r>
              <a:rPr lang="es-MX" sz="2000" dirty="0" err="1">
                <a:latin typeface="Arial" panose="020B0604020202020204" pitchFamily="34" charset="0"/>
                <a:cs typeface="Arial" panose="020B0604020202020204" pitchFamily="34" charset="0"/>
              </a:rPr>
              <a:t>ProMedic</a:t>
            </a:r>
            <a:r>
              <a:rPr lang="es-MX" sz="2000" dirty="0">
                <a:latin typeface="Arial" panose="020B0604020202020204" pitchFamily="34" charset="0"/>
                <a:cs typeface="Arial" panose="020B0604020202020204" pitchFamily="34" charset="0"/>
              </a:rPr>
              <a:t> El Gran C.H surge como una necesidad vital para actualizar y optimizar la gestión de su inventario. Este proyecto se orienta hacia la mejora de la eficiencia operativa y la precisión en el control de existencias, transformando la manera en que la droguería supervisa y administra su inventario. Al emplear tecnologías avanzadas como un software de gestión de inventario, </a:t>
            </a:r>
            <a:r>
              <a:rPr lang="es-MX" sz="2000" dirty="0" err="1">
                <a:latin typeface="Arial" panose="020B0604020202020204" pitchFamily="34" charset="0"/>
                <a:cs typeface="Arial" panose="020B0604020202020204" pitchFamily="34" charset="0"/>
              </a:rPr>
              <a:t>ProMedic</a:t>
            </a:r>
            <a:r>
              <a:rPr lang="es-MX" sz="2000" dirty="0">
                <a:latin typeface="Arial" panose="020B0604020202020204" pitchFamily="34" charset="0"/>
                <a:cs typeface="Arial" panose="020B0604020202020204" pitchFamily="34" charset="0"/>
              </a:rPr>
              <a:t> aspira a optimizar la distribución de sus recursos, reducir los costos asociados al almacenamiento y minimizar la pérdida de productos debido a la obsolescencia. Además, este sistema de información facilitará el cumplimiento de las regulaciones del sector y permitirá una adaptación más ágil a las fluctuaciones del mercado y las necesidades de los clientes. En resumen, esta iniciativa busca fortalecer la competitividad de </a:t>
            </a:r>
            <a:r>
              <a:rPr lang="es-MX" sz="2000" dirty="0" err="1">
                <a:latin typeface="Arial" panose="020B0604020202020204" pitchFamily="34" charset="0"/>
                <a:cs typeface="Arial" panose="020B0604020202020204" pitchFamily="34" charset="0"/>
              </a:rPr>
              <a:t>ProMedic</a:t>
            </a:r>
            <a:r>
              <a:rPr lang="es-MX" sz="2000" dirty="0">
                <a:latin typeface="Arial" panose="020B0604020202020204" pitchFamily="34" charset="0"/>
                <a:cs typeface="Arial" panose="020B0604020202020204" pitchFamily="34" charset="0"/>
              </a:rPr>
              <a:t> en el sector farmacéutico mediante una gestión eficiente y precisa de su inventario, sentando así las bases para un crecimiento sostenible a largo plazo.</a:t>
            </a:r>
            <a:endParaRPr lang="es-CO" sz="2000" dirty="0">
              <a:latin typeface="Work Sans Light" pitchFamily="2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EB1E95D-2A7C-D6CA-1748-3D650ABA5A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64793" y="0"/>
            <a:ext cx="1627207" cy="1290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4240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62CAF686-2B1F-2A4A-A0F2-CAE3CF59E65B}"/>
              </a:ext>
            </a:extLst>
          </p:cNvPr>
          <p:cNvSpPr txBox="1">
            <a:spLocks/>
          </p:cNvSpPr>
          <p:nvPr/>
        </p:nvSpPr>
        <p:spPr>
          <a:xfrm>
            <a:off x="8325852" y="1118937"/>
            <a:ext cx="3404937" cy="26831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000" dirty="0">
                <a:solidFill>
                  <a:schemeClr val="tx2"/>
                </a:solidFill>
              </a:rPr>
              <a:t>2</a:t>
            </a:r>
            <a:r>
              <a:rPr lang="en-US" sz="40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.  Fichas técnicas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2BEC1CEC-492D-00AA-C0CB-46BE3B2FE0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4406" y="1118937"/>
            <a:ext cx="5338081" cy="4620126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ACF1830B-9949-86A2-6898-21035F24DD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32048" y="337778"/>
            <a:ext cx="866896" cy="781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2651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A79A7CF-01AF-4178-9369-94E0C90EB0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62CAF686-2B1F-2A4A-A0F2-CAE3CF59E65B}"/>
              </a:ext>
            </a:extLst>
          </p:cNvPr>
          <p:cNvSpPr txBox="1">
            <a:spLocks/>
          </p:cNvSpPr>
          <p:nvPr/>
        </p:nvSpPr>
        <p:spPr>
          <a:xfrm>
            <a:off x="9267909" y="2023110"/>
            <a:ext cx="2469624" cy="28460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700" dirty="0"/>
              <a:t>3</a:t>
            </a:r>
            <a:r>
              <a:rPr lang="en-US" sz="37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. Diagrama de Casos de uso </a:t>
            </a:r>
          </a:p>
          <a:p>
            <a:pPr>
              <a:spcAft>
                <a:spcPts val="600"/>
              </a:spcAft>
            </a:pPr>
            <a:endParaRPr lang="en-US" sz="37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433973" y="-827233"/>
            <a:ext cx="1715478" cy="85834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2085" y="664308"/>
            <a:ext cx="8082632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13FDC66-54A4-D898-FC92-FDF453721F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238" y="1552892"/>
            <a:ext cx="7608304" cy="3823172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950447" y="3392097"/>
            <a:ext cx="1719072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A8E75B5F-3E38-3752-ECA6-1B8FDDE22A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66193" y="273728"/>
            <a:ext cx="866896" cy="781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0585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47942995-B07F-4636-9A06-C6A104B26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62CAF686-2B1F-2A4A-A0F2-CAE3CF59E65B}"/>
              </a:ext>
            </a:extLst>
          </p:cNvPr>
          <p:cNvSpPr txBox="1">
            <a:spLocks/>
          </p:cNvSpPr>
          <p:nvPr/>
        </p:nvSpPr>
        <p:spPr>
          <a:xfrm>
            <a:off x="1113810" y="2960716"/>
            <a:ext cx="4036334" cy="23876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5000" dirty="0"/>
              <a:t>3</a:t>
            </a:r>
            <a:r>
              <a:rPr lang="en-US" sz="5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.1 Formato de Casos de uso extendido</a:t>
            </a:r>
          </a:p>
          <a:p>
            <a:pPr>
              <a:spcAft>
                <a:spcPts val="600"/>
              </a:spcAft>
            </a:pPr>
            <a:endParaRPr lang="en-US" sz="5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984992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391886"/>
            <a:ext cx="600936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67F057A-60FC-3CAB-8D18-46A3C60157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2492" y="1420503"/>
            <a:ext cx="5536001" cy="395824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FB1B3C5C-7300-600D-B668-E742EFAD13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60" y="430572"/>
            <a:ext cx="866896" cy="781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6257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0AED851-54B9-4765-92D2-F0BE443BEC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62CAF686-2B1F-2A4A-A0F2-CAE3CF59E65B}"/>
              </a:ext>
            </a:extLst>
          </p:cNvPr>
          <p:cNvSpPr txBox="1">
            <a:spLocks/>
          </p:cNvSpPr>
          <p:nvPr/>
        </p:nvSpPr>
        <p:spPr>
          <a:xfrm>
            <a:off x="7041856" y="2944090"/>
            <a:ext cx="4036334" cy="23876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5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4. Modelo entidad relación</a:t>
            </a:r>
          </a:p>
          <a:p>
            <a:pPr>
              <a:spcAft>
                <a:spcPts val="600"/>
              </a:spcAft>
            </a:pPr>
            <a:endParaRPr lang="en-US" sz="50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6824" y="391886"/>
            <a:ext cx="600936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440FEFC-63C0-6A9D-7F96-D06498598F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507" y="2036383"/>
            <a:ext cx="5536001" cy="272648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60480" y="2984992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Imagen 4">
            <a:extLst>
              <a:ext uri="{FF2B5EF4-FFF2-40B4-BE49-F238E27FC236}">
                <a16:creationId xmlns:a16="http://schemas.microsoft.com/office/drawing/2014/main" id="{87E66D79-FD42-E226-BF1F-4F54AC62BF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57272" y="275038"/>
            <a:ext cx="866896" cy="781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527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1DC6ABD-215C-4EA8-A483-CEF5B99AB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62CAF686-2B1F-2A4A-A0F2-CAE3CF59E65B}"/>
              </a:ext>
            </a:extLst>
          </p:cNvPr>
          <p:cNvSpPr txBox="1">
            <a:spLocks/>
          </p:cNvSpPr>
          <p:nvPr/>
        </p:nvSpPr>
        <p:spPr>
          <a:xfrm>
            <a:off x="599609" y="679731"/>
            <a:ext cx="4171994" cy="37365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6000" dirty="0"/>
              <a:t>5</a:t>
            </a:r>
            <a:r>
              <a:rPr lang="en-US" sz="6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. Modelo relacional</a:t>
            </a:r>
          </a:p>
          <a:p>
            <a:pPr>
              <a:spcAft>
                <a:spcPts val="600"/>
              </a:spcAft>
            </a:pPr>
            <a:endParaRPr lang="en-US" sz="6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AF6A671-C637-4547-85F4-51B6D18813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416432" y="1"/>
            <a:ext cx="2446384" cy="5777808"/>
            <a:chOff x="329184" y="1"/>
            <a:chExt cx="524256" cy="5777808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575CF26-3D3C-4C5A-A2B7-00432016EF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329184" y="5777809"/>
              <a:ext cx="521208" cy="0"/>
            </a:xfrm>
            <a:prstGeom prst="line">
              <a:avLst/>
            </a:prstGeom>
            <a:ln w="152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9413ED5-9ED4-4772-BCE4-2BCAE6B12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9184" y="1"/>
              <a:ext cx="524256" cy="553211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86598" y="269324"/>
            <a:ext cx="6116779" cy="620877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DD51D1F-5A85-9CB3-8B39-9F205594EA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895" b="9091"/>
          <a:stretch/>
        </p:blipFill>
        <p:spPr>
          <a:xfrm>
            <a:off x="5640572" y="1155018"/>
            <a:ext cx="5608830" cy="4437388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502DB878-8708-3F93-EEB8-DD59CB33F6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574" y="289150"/>
            <a:ext cx="866896" cy="781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0522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8">
            <a:extLst>
              <a:ext uri="{FF2B5EF4-FFF2-40B4-BE49-F238E27FC236}">
                <a16:creationId xmlns:a16="http://schemas.microsoft.com/office/drawing/2014/main" id="{47942995-B07F-4636-9A06-C6A104B26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62CAF686-2B1F-2A4A-A0F2-CAE3CF59E65B}"/>
              </a:ext>
            </a:extLst>
          </p:cNvPr>
          <p:cNvSpPr txBox="1">
            <a:spLocks/>
          </p:cNvSpPr>
          <p:nvPr/>
        </p:nvSpPr>
        <p:spPr>
          <a:xfrm>
            <a:off x="1113810" y="2960716"/>
            <a:ext cx="4036334" cy="23876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5000" dirty="0"/>
              <a:t>6</a:t>
            </a:r>
            <a:r>
              <a:rPr lang="en-US" sz="5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. Diccionario de datos</a:t>
            </a:r>
          </a:p>
          <a:p>
            <a:pPr>
              <a:spcAft>
                <a:spcPts val="600"/>
              </a:spcAft>
            </a:pPr>
            <a:r>
              <a:rPr lang="en-US" sz="5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</a:p>
          <a:p>
            <a:pPr>
              <a:spcAft>
                <a:spcPts val="600"/>
              </a:spcAft>
            </a:pPr>
            <a:endParaRPr lang="en-US" sz="5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19" name="Group 10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984992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2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391886"/>
            <a:ext cx="600936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1642FFD-5C89-A1BD-FD7F-8DC122B0E4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226"/>
          <a:stretch/>
        </p:blipFill>
        <p:spPr>
          <a:xfrm>
            <a:off x="5922492" y="2200904"/>
            <a:ext cx="5536001" cy="2397439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B7E45C88-5BB9-B007-6A78-76CD85A1BA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833" y="320758"/>
            <a:ext cx="866896" cy="781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6455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8">
            <a:extLst>
              <a:ext uri="{FF2B5EF4-FFF2-40B4-BE49-F238E27FC236}">
                <a16:creationId xmlns:a16="http://schemas.microsoft.com/office/drawing/2014/main" id="{F0AED851-54B9-4765-92D2-F0BE443BEC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62CAF686-2B1F-2A4A-A0F2-CAE3CF59E65B}"/>
              </a:ext>
            </a:extLst>
          </p:cNvPr>
          <p:cNvSpPr txBox="1">
            <a:spLocks/>
          </p:cNvSpPr>
          <p:nvPr/>
        </p:nvSpPr>
        <p:spPr>
          <a:xfrm>
            <a:off x="7041856" y="2944090"/>
            <a:ext cx="4036334" cy="23876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5400" dirty="0"/>
              <a:t>7</a:t>
            </a:r>
            <a: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. Diagrama de </a:t>
            </a:r>
            <a:r>
              <a:rPr lang="en-US" sz="54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clases</a:t>
            </a:r>
            <a: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</a:p>
          <a:p>
            <a:pPr>
              <a:spcAft>
                <a:spcPts val="600"/>
              </a:spcAft>
            </a:pP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  <a:p>
            <a:pPr>
              <a:spcAft>
                <a:spcPts val="600"/>
              </a:spcAft>
            </a:pP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9" name="Rectangle 10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6824" y="391886"/>
            <a:ext cx="600936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n 3" descr="Diagrama&#10;&#10;Descripción generada automáticamente">
            <a:extLst>
              <a:ext uri="{FF2B5EF4-FFF2-40B4-BE49-F238E27FC236}">
                <a16:creationId xmlns:a16="http://schemas.microsoft.com/office/drawing/2014/main" id="{504D0664-E5C7-1DF0-9709-2F1F5DEBDA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507" y="2209383"/>
            <a:ext cx="5536001" cy="238048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60480" y="2984992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Imagen 4">
            <a:extLst>
              <a:ext uri="{FF2B5EF4-FFF2-40B4-BE49-F238E27FC236}">
                <a16:creationId xmlns:a16="http://schemas.microsoft.com/office/drawing/2014/main" id="{E9F075B9-59CF-FD96-D38E-6B474738E2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78190" y="279856"/>
            <a:ext cx="866896" cy="781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5767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CED4D40-4B67-4331-AC48-79B82B4A4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62CAF686-2B1F-2A4A-A0F2-CAE3CF59E65B}"/>
              </a:ext>
            </a:extLst>
          </p:cNvPr>
          <p:cNvSpPr txBox="1">
            <a:spLocks/>
          </p:cNvSpPr>
          <p:nvPr/>
        </p:nvSpPr>
        <p:spPr>
          <a:xfrm>
            <a:off x="638882" y="1127045"/>
            <a:ext cx="10909640" cy="12493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6600" dirty="0"/>
              <a:t>8</a:t>
            </a:r>
            <a:r>
              <a:rPr lang="en-US" sz="6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. Diagrama de </a:t>
            </a:r>
            <a:r>
              <a:rPr lang="en-US" sz="66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despliegue</a:t>
            </a:r>
            <a:r>
              <a:rPr lang="en-US" sz="6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</a:p>
          <a:p>
            <a:pPr algn="ctr">
              <a:spcAft>
                <a:spcPts val="600"/>
              </a:spcAft>
            </a:pPr>
            <a:endParaRPr lang="en-US" sz="66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  <a:p>
            <a:pPr algn="ctr">
              <a:spcAft>
                <a:spcPts val="600"/>
              </a:spcAft>
            </a:pPr>
            <a:endParaRPr lang="en-US" sz="66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670CEDEF-4F34-412E-84EE-329C1E93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1733454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1F69DE6-3522-633B-08B4-D00737BE0D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3569" y="2633472"/>
            <a:ext cx="8641813" cy="3586353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2C2F9620-4A05-2E83-1027-8F34F2F6E3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235" y="479432"/>
            <a:ext cx="866896" cy="781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0171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32" name="Rectangle 5126">
            <a:extLst>
              <a:ext uri="{FF2B5EF4-FFF2-40B4-BE49-F238E27FC236}">
                <a16:creationId xmlns:a16="http://schemas.microsoft.com/office/drawing/2014/main" id="{058A14AF-9FB5-4CC7-BA35-E8E85D3E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34" name="Rectangle 5128">
            <a:extLst>
              <a:ext uri="{FF2B5EF4-FFF2-40B4-BE49-F238E27FC236}">
                <a16:creationId xmlns:a16="http://schemas.microsoft.com/office/drawing/2014/main" id="{3A9A4357-BD1D-4622-A4FE-766E6AB8D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2" y="1998845"/>
            <a:ext cx="1145459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31" name="Rectangle 5130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267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3DA19AA-961A-A5D1-B781-121ED9C1F9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2307771"/>
            <a:ext cx="6299199" cy="3931188"/>
          </a:xfrm>
        </p:spPr>
        <p:txBody>
          <a:bodyPr anchor="ctr">
            <a:normAutofit fontScale="62500" lnSpcReduction="20000"/>
          </a:bodyPr>
          <a:lstStyle/>
          <a:p>
            <a:pPr marL="0" indent="0">
              <a:buNone/>
            </a:pPr>
            <a:r>
              <a:rPr lang="es-MX" sz="3200" dirty="0">
                <a:latin typeface="Arial" panose="020B0604020202020204" pitchFamily="34" charset="0"/>
                <a:cs typeface="Arial" panose="020B0604020202020204" pitchFamily="34" charset="0"/>
              </a:rPr>
              <a:t>En nuestro proyecto, la implementación de un control de versiones es una pieza fundamental para asegurar la integridad y la coherencia en el desarrollo del software. A través de técnicas especializadas, gestionamos de manera efectiva los cambios en el código fuente y otros archivos clave. </a:t>
            </a:r>
          </a:p>
          <a:p>
            <a:pPr marL="0" indent="0">
              <a:buNone/>
            </a:pPr>
            <a:endParaRPr lang="es-CO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s-CO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s-CO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s-CO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s-CO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s-CO" sz="3200" dirty="0">
                <a:latin typeface="Arial" panose="020B0604020202020204" pitchFamily="34" charset="0"/>
                <a:cs typeface="Arial" panose="020B0604020202020204" pitchFamily="34" charset="0"/>
              </a:rPr>
              <a:t>Link :</a:t>
            </a:r>
          </a:p>
          <a:p>
            <a:pPr marL="0" indent="0">
              <a:buNone/>
            </a:pPr>
            <a:r>
              <a:rPr lang="es-MX" sz="32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https://github.com/NataliaR6/Items-segundo-trimestre</a:t>
            </a:r>
            <a:endParaRPr lang="es-MX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s-CO" sz="1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122" name="Picture 2" descr="Control de versiones, autoritarismo y libertad de codificar">
            <a:extLst>
              <a:ext uri="{FF2B5EF4-FFF2-40B4-BE49-F238E27FC236}">
                <a16:creationId xmlns:a16="http://schemas.microsoft.com/office/drawing/2014/main" id="{1A5D2B00-C866-8985-BA41-9A025E7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55893" y="2484255"/>
            <a:ext cx="4461554" cy="3714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33" name="Rectangle 5132">
            <a:extLst>
              <a:ext uri="{FF2B5EF4-FFF2-40B4-BE49-F238E27FC236}">
                <a16:creationId xmlns:a16="http://schemas.microsoft.com/office/drawing/2014/main" id="{E6995CE5-F890-4ABA-82A2-26507CE8D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28040" y="2313027"/>
            <a:ext cx="7817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EB1E95D-2A7C-D6CA-1748-3D650ABA5A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64793" y="0"/>
            <a:ext cx="1627207" cy="1290918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01D926FD-F3CB-6FAC-2663-235AD2758466}"/>
              </a:ext>
            </a:extLst>
          </p:cNvPr>
          <p:cNvSpPr txBox="1"/>
          <p:nvPr/>
        </p:nvSpPr>
        <p:spPr>
          <a:xfrm>
            <a:off x="1320800" y="386930"/>
            <a:ext cx="83892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000" dirty="0"/>
              <a:t>9. Control de versiones</a:t>
            </a:r>
            <a:endParaRPr lang="es-CO" sz="4000" dirty="0"/>
          </a:p>
        </p:txBody>
      </p:sp>
    </p:spTree>
    <p:extLst>
      <p:ext uri="{BB962C8B-B14F-4D97-AF65-F5344CB8AC3E}">
        <p14:creationId xmlns:p14="http://schemas.microsoft.com/office/powerpoint/2010/main" val="15713933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C21222E0-8D28-47A1-CE1B-CE166868CCA9}"/>
              </a:ext>
            </a:extLst>
          </p:cNvPr>
          <p:cNvSpPr txBox="1"/>
          <p:nvPr/>
        </p:nvSpPr>
        <p:spPr>
          <a:xfrm>
            <a:off x="-711047" y="595867"/>
            <a:ext cx="61807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7200" dirty="0">
                <a:solidFill>
                  <a:srgbClr val="38AA00"/>
                </a:solidFill>
                <a:latin typeface="Work Sans Light" pitchFamily="2" charset="77"/>
              </a:rPr>
              <a:t>Índice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12B5DA48-73CC-3690-3DA1-4CF10916C6D6}"/>
              </a:ext>
            </a:extLst>
          </p:cNvPr>
          <p:cNvSpPr txBox="1"/>
          <p:nvPr/>
        </p:nvSpPr>
        <p:spPr>
          <a:xfrm>
            <a:off x="878617" y="1796196"/>
            <a:ext cx="9182198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s-CO" sz="2000" dirty="0"/>
              <a:t>Presentación </a:t>
            </a:r>
          </a:p>
          <a:p>
            <a:r>
              <a:rPr lang="es-CO" sz="2000" dirty="0"/>
              <a:t>     1.1 Objetivo general</a:t>
            </a:r>
          </a:p>
          <a:p>
            <a:r>
              <a:rPr lang="es-CO" sz="2000" dirty="0"/>
              <a:t>     1.2 Objetivos específicos</a:t>
            </a:r>
          </a:p>
          <a:p>
            <a:r>
              <a:rPr lang="es-CO" sz="2000" dirty="0"/>
              <a:t>     1.3  Planteamiento problema </a:t>
            </a:r>
          </a:p>
          <a:p>
            <a:r>
              <a:rPr lang="es-CO" sz="2000" dirty="0"/>
              <a:t>     1.4 Pregunta problema </a:t>
            </a:r>
          </a:p>
          <a:p>
            <a:r>
              <a:rPr lang="es-CO" sz="2000" dirty="0"/>
              <a:t>     1.5 Alcance del proyecto</a:t>
            </a:r>
          </a:p>
          <a:p>
            <a:r>
              <a:rPr lang="es-CO" sz="2000" dirty="0"/>
              <a:t>     1.6 Justificación</a:t>
            </a:r>
          </a:p>
          <a:p>
            <a:r>
              <a:rPr lang="es-CO" sz="2000" dirty="0"/>
              <a:t>2. Fichas Técnicas </a:t>
            </a:r>
          </a:p>
          <a:p>
            <a:r>
              <a:rPr lang="es-CO" sz="2000" dirty="0"/>
              <a:t>3. Diagrama de casos de uso</a:t>
            </a:r>
          </a:p>
          <a:p>
            <a:r>
              <a:rPr lang="es-CO" sz="2000" dirty="0"/>
              <a:t>       3.1 Casos de uso extendido</a:t>
            </a:r>
          </a:p>
          <a:p>
            <a:r>
              <a:rPr lang="es-CO" sz="2000" dirty="0"/>
              <a:t>4.   Modelo entidad relación</a:t>
            </a:r>
          </a:p>
          <a:p>
            <a:r>
              <a:rPr lang="es-CO" sz="2000" dirty="0"/>
              <a:t>5. </a:t>
            </a:r>
            <a:r>
              <a:rPr lang="es-MX" sz="2000" dirty="0"/>
              <a:t>  Modelo relacional</a:t>
            </a:r>
          </a:p>
          <a:p>
            <a:r>
              <a:rPr lang="es-MX" sz="2000" dirty="0"/>
              <a:t>6.   Diccionario de datos</a:t>
            </a:r>
          </a:p>
          <a:p>
            <a:r>
              <a:rPr lang="es-MX" sz="2000" dirty="0"/>
              <a:t>7.   Diagrama de clases </a:t>
            </a:r>
          </a:p>
          <a:p>
            <a:r>
              <a:rPr lang="es-MX" sz="2000" dirty="0"/>
              <a:t>8.   Diagrama de despliegue </a:t>
            </a:r>
          </a:p>
          <a:p>
            <a:r>
              <a:rPr lang="es-MX" sz="2000" dirty="0"/>
              <a:t>9. Control de versiones </a:t>
            </a:r>
            <a:endParaRPr lang="es-CO" sz="2000" dirty="0"/>
          </a:p>
          <a:p>
            <a:endParaRPr lang="es-CO" sz="2000" dirty="0"/>
          </a:p>
        </p:txBody>
      </p:sp>
    </p:spTree>
    <p:extLst>
      <p:ext uri="{BB962C8B-B14F-4D97-AF65-F5344CB8AC3E}">
        <p14:creationId xmlns:p14="http://schemas.microsoft.com/office/powerpoint/2010/main" val="31556840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Imagen que contiene Interfaz de usuario gráfica&#10;&#10;Descripción generada automáticamente">
            <a:extLst>
              <a:ext uri="{FF2B5EF4-FFF2-40B4-BE49-F238E27FC236}">
                <a16:creationId xmlns:a16="http://schemas.microsoft.com/office/drawing/2014/main" id="{A01EB75E-8874-42DD-11A3-2D5CA1D238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2203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62CAF686-2B1F-2A4A-A0F2-CAE3CF59E65B}"/>
              </a:ext>
            </a:extLst>
          </p:cNvPr>
          <p:cNvSpPr txBox="1">
            <a:spLocks/>
          </p:cNvSpPr>
          <p:nvPr/>
        </p:nvSpPr>
        <p:spPr>
          <a:xfrm>
            <a:off x="789722" y="2471399"/>
            <a:ext cx="10021713" cy="23803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8800" dirty="0">
                <a:solidFill>
                  <a:schemeClr val="bg1"/>
                </a:solidFill>
                <a:latin typeface="Aparajita" panose="020B0502040204020203" pitchFamily="18" charset="0"/>
                <a:cs typeface="Aparajita" panose="020B0502040204020203" pitchFamily="18" charset="0"/>
              </a:rPr>
              <a:t>1.  Presentación</a:t>
            </a:r>
            <a:endParaRPr lang="es-CO" dirty="0">
              <a:solidFill>
                <a:schemeClr val="bg1"/>
              </a:solidFill>
              <a:latin typeface="Work Sans Medium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6415941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66D04A5A-19A9-0ACE-6D0F-5E02EDC9D1DE}"/>
              </a:ext>
            </a:extLst>
          </p:cNvPr>
          <p:cNvSpPr txBox="1"/>
          <p:nvPr/>
        </p:nvSpPr>
        <p:spPr>
          <a:xfrm>
            <a:off x="230795" y="736049"/>
            <a:ext cx="762099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O" sz="7200" dirty="0">
                <a:solidFill>
                  <a:srgbClr val="38AA00"/>
                </a:solidFill>
                <a:latin typeface="Work Sans Light" pitchFamily="2" charset="77"/>
              </a:rPr>
              <a:t>Objetivo General 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9896E8B4-453C-7E26-D038-59933D4B744F}"/>
              </a:ext>
            </a:extLst>
          </p:cNvPr>
          <p:cNvSpPr txBox="1"/>
          <p:nvPr/>
        </p:nvSpPr>
        <p:spPr>
          <a:xfrm>
            <a:off x="681684" y="2454607"/>
            <a:ext cx="750488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b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Desarrollar el sistema de información orientado a la web para la gestión de inventario de la DROGUERÍA </a:t>
            </a:r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PROMEDIC EL GRAN C.H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, mejorando la eficiencia operativa, la precisión en inventarios y la satisfacción del cliente.</a:t>
            </a:r>
            <a:endParaRPr lang="es-CO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Establecimientos Farmaceuticos">
            <a:extLst>
              <a:ext uri="{FF2B5EF4-FFF2-40B4-BE49-F238E27FC236}">
                <a16:creationId xmlns:a16="http://schemas.microsoft.com/office/drawing/2014/main" id="{A3FD6633-9BB5-6532-4AC1-FA66ACB47B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6907" y="2516463"/>
            <a:ext cx="2983409" cy="2983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97324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B65FDE73-C641-1100-C209-6B5902DCC3EC}"/>
              </a:ext>
            </a:extLst>
          </p:cNvPr>
          <p:cNvSpPr/>
          <p:nvPr/>
        </p:nvSpPr>
        <p:spPr>
          <a:xfrm>
            <a:off x="133109" y="675130"/>
            <a:ext cx="5622231" cy="34724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EE37A3CD-1BAC-6175-4755-9AC66A46B6FF}"/>
              </a:ext>
            </a:extLst>
          </p:cNvPr>
          <p:cNvSpPr txBox="1">
            <a:spLocks/>
          </p:cNvSpPr>
          <p:nvPr/>
        </p:nvSpPr>
        <p:spPr>
          <a:xfrm>
            <a:off x="121466" y="336831"/>
            <a:ext cx="6182515" cy="6765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dirty="0">
                <a:solidFill>
                  <a:srgbClr val="38AA00"/>
                </a:solidFill>
                <a:latin typeface="Work Sans Light" pitchFamily="2" charset="77"/>
              </a:rPr>
              <a:t>Objetivos Específicos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FBAA83CA-F5E1-3945-40AB-1CB1B233A0BF}"/>
              </a:ext>
            </a:extLst>
          </p:cNvPr>
          <p:cNvSpPr txBox="1"/>
          <p:nvPr/>
        </p:nvSpPr>
        <p:spPr>
          <a:xfrm>
            <a:off x="121466" y="1129553"/>
            <a:ext cx="618251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s-MX" sz="12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Control de Stock Eficiente:</a:t>
            </a:r>
          </a:p>
          <a:p>
            <a:pPr algn="l"/>
            <a:r>
              <a:rPr lang="es-MX" sz="12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Garantizar un control eficiente del stock mediante la actualización constante de las existencias de productos.</a:t>
            </a:r>
          </a:p>
          <a:p>
            <a:pPr algn="l"/>
            <a:endParaRPr lang="es-ES" sz="1200" b="0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s-MX" sz="12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Generación de Informes de Inventario:</a:t>
            </a:r>
          </a:p>
          <a:p>
            <a:pPr algn="l"/>
            <a:r>
              <a:rPr lang="es-MX" sz="12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Implementar funcionalidades para generar informes periódicos que muestren el estado actual del inventario.</a:t>
            </a:r>
          </a:p>
          <a:p>
            <a:pPr algn="l"/>
            <a:endParaRPr lang="es-MX" sz="1200" b="0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200" dirty="0">
                <a:latin typeface="Arial" panose="020B0604020202020204" pitchFamily="34" charset="0"/>
                <a:cs typeface="Arial" panose="020B0604020202020204" pitchFamily="34" charset="0"/>
              </a:rPr>
              <a:t>Registro Detallado de Productos:</a:t>
            </a:r>
            <a:endParaRPr lang="es-ES" sz="1200" b="0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s-MX" sz="12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Establecer un sistema que permita registrar información detallada de cada producto.</a:t>
            </a:r>
          </a:p>
          <a:p>
            <a:pPr algn="l"/>
            <a:endParaRPr lang="es-MX" sz="1200" b="0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s-MX" sz="12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Gestión de Usuarios: </a:t>
            </a:r>
          </a:p>
          <a:p>
            <a:pPr algn="l"/>
            <a:r>
              <a:rPr lang="es-MX" sz="1200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s-MX" sz="12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ermitiría gestionar los usuarios por parte del administrador  .</a:t>
            </a:r>
            <a:endParaRPr lang="es-MX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es-MX" sz="1200" b="0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s-MX" sz="12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Gestión de Proveedores: </a:t>
            </a:r>
          </a:p>
          <a:p>
            <a:pPr algn="l"/>
            <a:r>
              <a:rPr lang="es-MX" sz="1200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s-MX" sz="12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ermitiría administrar la información de los proveedores.</a:t>
            </a:r>
          </a:p>
          <a:p>
            <a:pPr algn="l"/>
            <a:endParaRPr lang="es-MX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s-MX" sz="1200" dirty="0">
                <a:latin typeface="Arial" panose="020B0604020202020204" pitchFamily="34" charset="0"/>
                <a:cs typeface="Arial" panose="020B0604020202020204" pitchFamily="34" charset="0"/>
              </a:rPr>
              <a:t>Seguridad y Control de Acceso:</a:t>
            </a:r>
          </a:p>
          <a:p>
            <a:pPr algn="l"/>
            <a:r>
              <a:rPr lang="es-MX" sz="1200" dirty="0">
                <a:latin typeface="Arial" panose="020B0604020202020204" pitchFamily="34" charset="0"/>
                <a:cs typeface="Arial" panose="020B0604020202020204" pitchFamily="34" charset="0"/>
              </a:rPr>
              <a:t> Garantiza la seguridad de los datos sensibles y restringiría el acceso a funciones críticas del sistema a usuarios autorizados.</a:t>
            </a:r>
          </a:p>
          <a:p>
            <a:pPr algn="l"/>
            <a:endParaRPr lang="es-MX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s-MX" sz="1200" dirty="0">
                <a:latin typeface="Arial" panose="020B0604020202020204" pitchFamily="34" charset="0"/>
                <a:cs typeface="Arial" panose="020B0604020202020204" pitchFamily="34" charset="0"/>
              </a:rPr>
              <a:t>Registro y Gestión de Recetas Médicas:</a:t>
            </a:r>
          </a:p>
          <a:p>
            <a:pPr algn="l"/>
            <a:r>
              <a:rPr lang="es-MX" sz="1200" dirty="0">
                <a:latin typeface="Arial" panose="020B0604020202020204" pitchFamily="34" charset="0"/>
                <a:cs typeface="Arial" panose="020B0604020202020204" pitchFamily="34" charset="0"/>
              </a:rPr>
              <a:t>Permitiría registrar las recetas médicas con un número de identificación, fecha y fotografía de la receta . 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EF4A6626-BD4B-F99A-93C8-587E4551967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9805"/>
          <a:stretch/>
        </p:blipFill>
        <p:spPr>
          <a:xfrm>
            <a:off x="6437253" y="1695478"/>
            <a:ext cx="5754747" cy="4259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3874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076E6166-1474-85E3-FF52-E1300A6831E9}"/>
              </a:ext>
            </a:extLst>
          </p:cNvPr>
          <p:cNvSpPr txBox="1"/>
          <p:nvPr/>
        </p:nvSpPr>
        <p:spPr>
          <a:xfrm>
            <a:off x="361211" y="1424861"/>
            <a:ext cx="11294983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br>
              <a:rPr lang="es-MX" sz="2000" dirty="0"/>
            </a:br>
            <a:r>
              <a:rPr lang="es-MX" sz="2000" b="0" i="0" dirty="0">
                <a:effectLst/>
                <a:latin typeface="Söhne"/>
              </a:rPr>
              <a:t>La entidad comercial PROMEDIC EL GRAN C.H, opera con fines lucrativos, brindando a sus clientes una amplia gama de productos y servicios, incluyendo medicamentos y asesoría domiciliaria, además de entregas a domicilio. </a:t>
            </a:r>
          </a:p>
          <a:p>
            <a:pPr algn="just"/>
            <a:endParaRPr lang="es-MX" sz="2000" dirty="0"/>
          </a:p>
          <a:p>
            <a:pPr algn="just"/>
            <a:r>
              <a:rPr lang="es-MX" sz="2000" dirty="0"/>
              <a:t>Sin embargo, la gestión ineficiente del inventario ha generado una serie de dificultades como la </a:t>
            </a:r>
            <a:r>
              <a:rPr lang="es-MX" sz="2000" b="0" i="0" dirty="0">
                <a:effectLst/>
                <a:latin typeface="Söhne"/>
              </a:rPr>
              <a:t>escasez de productos esenciales, por ejemplo, hay desabastecimiento de medicamentos para la salud mental y esta  situación podría generar graves riesgos para los pacientes, </a:t>
            </a:r>
            <a:r>
              <a:rPr lang="es-MX" sz="2000" dirty="0">
                <a:latin typeface="Söhne"/>
              </a:rPr>
              <a:t>esto ha llegado a impactar </a:t>
            </a:r>
            <a:r>
              <a:rPr lang="es-MX" sz="2000" b="0" i="0" dirty="0">
                <a:effectLst/>
                <a:latin typeface="Söhne"/>
              </a:rPr>
              <a:t>negativamente tanto la rentabilidad como la satisfacción del cliente. Esta situación ha provocado pérdida de clientes, costos adicionales por entregas urgentes, desperdicio de recursos y tiempo, y una planificación de stocks ineficiente. Además, ha generado oportunidades de ventas perdidas y afectado la reputación de la droguería. </a:t>
            </a:r>
            <a:r>
              <a:rPr lang="es-MX" sz="2000" dirty="0"/>
              <a:t>Es necesario </a:t>
            </a:r>
            <a:r>
              <a:rPr lang="es-MX" sz="2000" b="0" i="0" dirty="0">
                <a:effectLst/>
                <a:latin typeface="Söhne"/>
              </a:rPr>
              <a:t>abordar estas dificultades mediante la implementación de un sistema de gestión de inventarios efectivo y eficiente.</a:t>
            </a:r>
            <a:endParaRPr lang="es-ES" sz="2000" b="0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C66D6AE0-B73A-11A3-FEBF-4967257A3814}"/>
              </a:ext>
            </a:extLst>
          </p:cNvPr>
          <p:cNvSpPr txBox="1">
            <a:spLocks/>
          </p:cNvSpPr>
          <p:nvPr/>
        </p:nvSpPr>
        <p:spPr>
          <a:xfrm>
            <a:off x="361211" y="513304"/>
            <a:ext cx="10515600" cy="6765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dirty="0">
                <a:solidFill>
                  <a:srgbClr val="38AA00"/>
                </a:solidFill>
                <a:latin typeface="Work Sans Light" pitchFamily="2" charset="0"/>
              </a:rPr>
              <a:t>Planteamiento del problema</a:t>
            </a:r>
          </a:p>
        </p:txBody>
      </p:sp>
    </p:spTree>
    <p:extLst>
      <p:ext uri="{BB962C8B-B14F-4D97-AF65-F5344CB8AC3E}">
        <p14:creationId xmlns:p14="http://schemas.microsoft.com/office/powerpoint/2010/main" val="15004030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785CD826-0E57-CD91-5728-9EE4DF4B4DE3}"/>
              </a:ext>
            </a:extLst>
          </p:cNvPr>
          <p:cNvSpPr txBox="1">
            <a:spLocks/>
          </p:cNvSpPr>
          <p:nvPr/>
        </p:nvSpPr>
        <p:spPr>
          <a:xfrm>
            <a:off x="361211" y="513304"/>
            <a:ext cx="10515600" cy="6765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dirty="0">
                <a:solidFill>
                  <a:srgbClr val="38AA00"/>
                </a:solidFill>
                <a:latin typeface="Work Sans Light" pitchFamily="2" charset="0"/>
              </a:rPr>
              <a:t>Pregunta problema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FC52E17E-BB22-38F8-C064-89842CEEE6EA}"/>
              </a:ext>
            </a:extLst>
          </p:cNvPr>
          <p:cNvSpPr txBox="1"/>
          <p:nvPr/>
        </p:nvSpPr>
        <p:spPr>
          <a:xfrm>
            <a:off x="565347" y="2644170"/>
            <a:ext cx="534777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sz="2400" dirty="0">
                <a:latin typeface="Arial" panose="020B0604020202020204" pitchFamily="34" charset="0"/>
                <a:cs typeface="Arial" panose="020B0604020202020204" pitchFamily="34" charset="0"/>
              </a:rPr>
              <a:t>¿De qué manera se puede implementar mejoras para una gestión eficiente del inventario en la droguería </a:t>
            </a:r>
            <a:r>
              <a:rPr lang="es-MX" sz="2400" dirty="0" err="1">
                <a:latin typeface="Arial" panose="020B0604020202020204" pitchFamily="34" charset="0"/>
                <a:cs typeface="Arial" panose="020B0604020202020204" pitchFamily="34" charset="0"/>
              </a:rPr>
              <a:t>Promedic</a:t>
            </a:r>
            <a:r>
              <a:rPr lang="es-MX" sz="2400" dirty="0">
                <a:latin typeface="Arial" panose="020B0604020202020204" pitchFamily="34" charset="0"/>
                <a:cs typeface="Arial" panose="020B0604020202020204" pitchFamily="34" charset="0"/>
              </a:rPr>
              <a:t> El Gran C H?</a:t>
            </a:r>
            <a:endParaRPr lang="es-CO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E0E09CA-D61A-716F-F2DC-A33C971250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1248" y="1982803"/>
            <a:ext cx="3339967" cy="3339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6204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F7643C-BC58-59BD-3DDF-979BE7DAFA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11854"/>
          </a:xfrm>
        </p:spPr>
        <p:txBody>
          <a:bodyPr/>
          <a:lstStyle/>
          <a:p>
            <a:r>
              <a:rPr lang="es-CO" dirty="0">
                <a:solidFill>
                  <a:srgbClr val="38AA00"/>
                </a:solidFill>
                <a:latin typeface="Work Sans Light" pitchFamily="2" charset="0"/>
              </a:rPr>
              <a:t>Alcance del proyecto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2359EF9-DFF8-60AA-F28A-A80C9F5CB1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59860"/>
            <a:ext cx="10833847" cy="5131396"/>
          </a:xfrm>
        </p:spPr>
        <p:txBody>
          <a:bodyPr>
            <a:normAutofit/>
          </a:bodyPr>
          <a:lstStyle/>
          <a:p>
            <a:pPr algn="l"/>
            <a:r>
              <a:rPr lang="es-ES" sz="18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El desarrollo del proyecto se estima en un periodo de 8 a 12 meses, desde la planificación hasta el lanzamiento completo de las operaciones de </a:t>
            </a:r>
            <a:r>
              <a:rPr lang="es-MX" sz="18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Promedic</a:t>
            </a:r>
            <a:r>
              <a:rPr lang="es-MX" sz="18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El Gran C.H</a:t>
            </a:r>
            <a:r>
              <a:rPr lang="es-ES" sz="18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El Sistema de Información respaldará las siguientes áreas y procesos:</a:t>
            </a:r>
          </a:p>
          <a:p>
            <a:pPr marL="0" indent="0" algn="l">
              <a:buNone/>
            </a:pPr>
            <a:r>
              <a:rPr lang="es-ES" sz="1800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Apoyadas:</a:t>
            </a:r>
            <a:endParaRPr lang="es-ES" sz="1800" b="0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s-ES" sz="1800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Gestión de inventario:</a:t>
            </a:r>
            <a:r>
              <a:rPr lang="es-ES" sz="18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Control de existencias, seguimiento de caducidades y reposición de productos.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ES" sz="1800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Gestión de proveedores: </a:t>
            </a:r>
            <a:r>
              <a:rPr lang="es-ES" sz="18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Registro de información del proveedor para ayudar </a:t>
            </a:r>
            <a:r>
              <a:rPr lang="es-MX" sz="18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 gestionar la relación con los proveedores de suministros médicos.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MX" sz="1800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Reportes y análisis: </a:t>
            </a:r>
            <a:r>
              <a:rPr lang="es-MX" sz="1800" dirty="0"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  <a:r>
              <a:rPr lang="es-MX" sz="18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enerar informes y análisis sobre el rendimiento del inventario.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ES" sz="1800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Seguimiento de prescripciones:</a:t>
            </a:r>
            <a:r>
              <a:rPr lang="es-ES" sz="18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Registro y control de recetas médicas dispensadas.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s-ES" sz="1800" b="0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s-ES" sz="1800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No Apoyadas:</a:t>
            </a:r>
            <a:endParaRPr lang="es-ES" sz="1800" b="0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s-MX" sz="18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No se proporciona asistencia personalizada en los procesos manuales de soporte al cliente.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ES" sz="18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Aspectos financieros más complejos que necesiten contabilidad avanzada.</a:t>
            </a:r>
          </a:p>
          <a:p>
            <a:pPr marL="0" indent="0" algn="just">
              <a:buNone/>
            </a:pPr>
            <a:endParaRPr lang="es-CO" sz="2000" dirty="0">
              <a:latin typeface="Work Sans Light" pitchFamily="2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FB151C2-6FB2-4420-D923-9A3AFECE51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64793" y="0"/>
            <a:ext cx="1627207" cy="1290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861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D3CCD92-0F76-00D5-78B9-A2594A5704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3283" y="276300"/>
            <a:ext cx="10515600" cy="6249760"/>
          </a:xfrm>
        </p:spPr>
        <p:txBody>
          <a:bodyPr>
            <a:normAutofit/>
          </a:bodyPr>
          <a:lstStyle/>
          <a:p>
            <a:pPr algn="l"/>
            <a:r>
              <a:rPr lang="es-ES" sz="18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Principales Funcionalidades del Software:</a:t>
            </a:r>
          </a:p>
          <a:p>
            <a:pPr marL="0" indent="0" algn="l">
              <a:buNone/>
            </a:pPr>
            <a:endParaRPr lang="es-ES" sz="1800" b="0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buFont typeface="+mj-lt"/>
              <a:buAutoNum type="arabicPeriod"/>
            </a:pPr>
            <a:r>
              <a:rPr lang="es-ES" sz="1800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Gestión de Inventario:</a:t>
            </a:r>
            <a:endParaRPr lang="es-ES" sz="1800" b="0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s-ES" sz="18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Seguimiento en tiempo real de existencias.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s-ES" sz="18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Alertas automáticas ante escasez.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s-ES" sz="18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Eficiente gestión de pedidos para mantener el stock necesario.</a:t>
            </a:r>
          </a:p>
          <a:p>
            <a:pPr algn="l">
              <a:buFont typeface="+mj-lt"/>
              <a:buAutoNum type="arabicPeriod"/>
            </a:pPr>
            <a:r>
              <a:rPr lang="es-ES" sz="1800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Gestión de Recetas Médicas:</a:t>
            </a:r>
            <a:endParaRPr lang="es-ES" sz="1800" b="0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s-ES" sz="18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Registro y seguimiento de prescripciones.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s-ES" sz="18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Validación de recetas para garantizar cumplimiento normativo.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s-ES" sz="18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Control riguroso de medicamentos controlados.</a:t>
            </a:r>
          </a:p>
          <a:p>
            <a:pPr algn="l">
              <a:buFont typeface="+mj-lt"/>
              <a:buAutoNum type="arabicPeriod"/>
            </a:pPr>
            <a:r>
              <a:rPr lang="es-ES" sz="1800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Reportes y Análisis:</a:t>
            </a:r>
            <a:endParaRPr lang="es-ES" sz="1800" b="0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s-ES" sz="18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Generación de informes detallados sobre el inventario.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s-ES" sz="18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Análisis del desempeño del negocio para decisiones estratégicas informadas.</a:t>
            </a:r>
          </a:p>
          <a:p>
            <a:pPr marL="0" indent="0" algn="just">
              <a:buNone/>
            </a:pPr>
            <a:r>
              <a:rPr lang="es-CO" sz="1800" b="1" i="0" dirty="0">
                <a:solidFill>
                  <a:srgbClr val="0D0D0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4.Gestión de Proveedores:</a:t>
            </a:r>
          </a:p>
          <a:p>
            <a:pPr marL="0" indent="0" algn="just">
              <a:buNone/>
            </a:pPr>
            <a:r>
              <a:rPr lang="es-CO" sz="1800" dirty="0">
                <a:latin typeface="Arial" panose="020B0604020202020204" pitchFamily="34" charset="0"/>
                <a:cs typeface="Arial" panose="020B0604020202020204" pitchFamily="34" charset="0"/>
              </a:rPr>
              <a:t>        1.</a:t>
            </a:r>
            <a:r>
              <a:rPr lang="es-MX" sz="1800" dirty="0">
                <a:latin typeface="Arial" panose="020B0604020202020204" pitchFamily="34" charset="0"/>
                <a:cs typeface="Arial" panose="020B0604020202020204" pitchFamily="34" charset="0"/>
              </a:rPr>
              <a:t> Mantenimiento de Proveedores.</a:t>
            </a:r>
          </a:p>
          <a:p>
            <a:pPr marL="0" indent="0" algn="just">
              <a:buNone/>
            </a:pPr>
            <a:r>
              <a:rPr lang="es-MX" sz="1800" dirty="0">
                <a:latin typeface="Arial" panose="020B0604020202020204" pitchFamily="34" charset="0"/>
                <a:cs typeface="Arial" panose="020B0604020202020204" pitchFamily="34" charset="0"/>
              </a:rPr>
              <a:t>        2. Registro de Proveedores.</a:t>
            </a:r>
            <a:endParaRPr lang="es-CO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2EF2EA7-98E3-2753-7286-FF3DB539CA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64793" y="0"/>
            <a:ext cx="1627207" cy="1290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74963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4390</TotalTime>
  <Words>974</Words>
  <Application>Microsoft Office PowerPoint</Application>
  <PresentationFormat>Panorámica</PresentationFormat>
  <Paragraphs>105</Paragraphs>
  <Slides>20</Slides>
  <Notes>8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20</vt:i4>
      </vt:variant>
    </vt:vector>
  </HeadingPairs>
  <TitlesOfParts>
    <vt:vector size="29" baseType="lpstr">
      <vt:lpstr>Aparajita</vt:lpstr>
      <vt:lpstr>Arial</vt:lpstr>
      <vt:lpstr>Calibri</vt:lpstr>
      <vt:lpstr>Calibri Light</vt:lpstr>
      <vt:lpstr>Söhne</vt:lpstr>
      <vt:lpstr>Work Sans</vt:lpstr>
      <vt:lpstr>Work Sans Light</vt:lpstr>
      <vt:lpstr>Work Sans Medium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Alcance del proyecto</vt:lpstr>
      <vt:lpstr>Presentación de PowerPoint</vt:lpstr>
      <vt:lpstr>Justificación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Jorge Enrique Pedraza Sanchez</dc:creator>
  <cp:lastModifiedBy>Camilo Alejandro Sepulveda Toledo</cp:lastModifiedBy>
  <cp:revision>68</cp:revision>
  <dcterms:created xsi:type="dcterms:W3CDTF">2020-10-01T23:51:28Z</dcterms:created>
  <dcterms:modified xsi:type="dcterms:W3CDTF">2024-06-26T13:18:10Z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299739c-ad3d-4908-806e-4d91151a6e13_Enabled">
    <vt:lpwstr>true</vt:lpwstr>
  </property>
  <property fmtid="{D5CDD505-2E9C-101B-9397-08002B2CF9AE}" pid="3" name="MSIP_Label_1299739c-ad3d-4908-806e-4d91151a6e13_Method">
    <vt:lpwstr>Standard</vt:lpwstr>
  </property>
  <property fmtid="{D5CDD505-2E9C-101B-9397-08002B2CF9AE}" pid="4" name="MSIP_Label_1299739c-ad3d-4908-806e-4d91151a6e13_Name">
    <vt:lpwstr>All Employees (Unrestricted)</vt:lpwstr>
  </property>
  <property fmtid="{D5CDD505-2E9C-101B-9397-08002B2CF9AE}" pid="5" name="MSIP_Label_1299739c-ad3d-4908-806e-4d91151a6e13_SiteId">
    <vt:lpwstr>cbc2c381-2f2e-4d93-91d1-506c9316ace7</vt:lpwstr>
  </property>
  <property fmtid="{D5CDD505-2E9C-101B-9397-08002B2CF9AE}" pid="6" name="MSIP_Label_1299739c-ad3d-4908-806e-4d91151a6e13_ContentBits">
    <vt:lpwstr>0</vt:lpwstr>
  </property>
  <property fmtid="{D5CDD505-2E9C-101B-9397-08002B2CF9AE}" pid="7" name="MSIP_Label_1299739c-ad3d-4908-806e-4d91151a6e13_SetDate">
    <vt:lpwstr>2022-08-12T19:17:55Z</vt:lpwstr>
  </property>
  <property fmtid="{D5CDD505-2E9C-101B-9397-08002B2CF9AE}" pid="8" name="MSIP_Label_1299739c-ad3d-4908-806e-4d91151a6e13_ActionId">
    <vt:lpwstr>8c6bc714-34a9-4b82-914e-50b1377a2da4</vt:lpwstr>
  </property>
</Properties>
</file>